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8288000" cy="10287000"/>
  <p:notesSz cx="6858000" cy="9144000"/>
  <p:embeddedFontLst>
    <p:embeddedFont>
      <p:font typeface="Algerian" panose="04020705040A02060702" pitchFamily="82" charset="0"/>
      <p:regular r:id="rId10"/>
    </p:embeddedFont>
    <p:embeddedFont>
      <p:font typeface="Calisto MT" panose="02040603050505030304" pitchFamily="18" charset="0"/>
      <p:regular r:id="rId11"/>
      <p:bold r:id="rId12"/>
      <p:italic r:id="rId13"/>
      <p:boldItalic r:id="rId14"/>
    </p:embeddedFont>
    <p:embeddedFont>
      <p:font typeface="Georgia" panose="02040502050405020303" pitchFamily="18" charset="0"/>
      <p:regular r:id="rId15"/>
      <p:bold r:id="rId16"/>
      <p:italic r:id="rId17"/>
      <p:boldItalic r:id="rId18"/>
    </p:embeddedFont>
    <p:embeddedFont>
      <p:font typeface="Palatino Linotype" panose="02040502050505030304" pitchFamily="18" charset="0"/>
      <p:regular r:id="rId19"/>
      <p:bold r:id="rId20"/>
      <p:italic r:id="rId21"/>
      <p:boldItalic r:id="rId22"/>
    </p:embeddedFont>
    <p:embeddedFont>
      <p:font typeface="Sitka Banner Semibold" pitchFamily="2" charset="0"/>
      <p:bold r:id="rId23"/>
      <p:boldItalic r:id="rId24"/>
    </p:embeddedFont>
    <p:embeddedFont>
      <p:font typeface="Sitka Heading Semibold" pitchFamily="2" charset="0"/>
      <p:bold r:id="rId25"/>
      <p:boldItalic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>
        <p:scale>
          <a:sx n="54" d="100"/>
          <a:sy n="54" d="100"/>
        </p:scale>
        <p:origin x="924" y="20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26" Type="http://schemas.openxmlformats.org/officeDocument/2006/relationships/font" Target="fonts/font17.fntdata"/><Relationship Id="rId3" Type="http://schemas.openxmlformats.org/officeDocument/2006/relationships/slide" Target="slides/slide2.xml"/><Relationship Id="rId21" Type="http://schemas.openxmlformats.org/officeDocument/2006/relationships/font" Target="fonts/font12.fntdata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font" Target="fonts/font16.fntdata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font" Target="fonts/font15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font" Target="fonts/font14.fntdata"/><Relationship Id="rId28" Type="http://schemas.openxmlformats.org/officeDocument/2006/relationships/viewProps" Target="viewProps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5.fntdata"/><Relationship Id="rId22" Type="http://schemas.openxmlformats.org/officeDocument/2006/relationships/font" Target="fonts/font13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131593" y="236776"/>
            <a:ext cx="10642196" cy="9458252"/>
          </a:xfrm>
          <a:custGeom>
            <a:avLst/>
            <a:gdLst/>
            <a:ahLst/>
            <a:cxnLst/>
            <a:rect l="l" t="t" r="r" b="b"/>
            <a:pathLst>
              <a:path w="10642196" h="9458252">
                <a:moveTo>
                  <a:pt x="0" y="0"/>
                </a:moveTo>
                <a:lnTo>
                  <a:pt x="10642196" y="0"/>
                </a:lnTo>
                <a:lnTo>
                  <a:pt x="10642196" y="9458252"/>
                </a:lnTo>
                <a:lnTo>
                  <a:pt x="0" y="94582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2000"/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654949" y="-2349804"/>
            <a:ext cx="9855808" cy="8229600"/>
          </a:xfrm>
          <a:custGeom>
            <a:avLst/>
            <a:gdLst/>
            <a:ahLst/>
            <a:cxnLst/>
            <a:rect l="l" t="t" r="r" b="b"/>
            <a:pathLst>
              <a:path w="9855808" h="8229600">
                <a:moveTo>
                  <a:pt x="0" y="0"/>
                </a:moveTo>
                <a:lnTo>
                  <a:pt x="9855808" y="0"/>
                </a:lnTo>
                <a:lnTo>
                  <a:pt x="985580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5999"/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10800000">
            <a:off x="-1757175" y="4795044"/>
            <a:ext cx="9855808" cy="8229600"/>
          </a:xfrm>
          <a:custGeom>
            <a:avLst/>
            <a:gdLst/>
            <a:ahLst/>
            <a:cxnLst/>
            <a:rect l="l" t="t" r="r" b="b"/>
            <a:pathLst>
              <a:path w="9855808" h="8229600">
                <a:moveTo>
                  <a:pt x="0" y="0"/>
                </a:moveTo>
                <a:lnTo>
                  <a:pt x="9855808" y="0"/>
                </a:lnTo>
                <a:lnTo>
                  <a:pt x="985580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5999"/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209800" y="1764996"/>
            <a:ext cx="13182600" cy="285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520"/>
              </a:lnSpc>
            </a:pPr>
            <a:r>
              <a:rPr lang="en-US" sz="9000" dirty="0">
                <a:solidFill>
                  <a:srgbClr val="000000"/>
                </a:solidFill>
                <a:latin typeface="Algerian" panose="04020705040A02060702" pitchFamily="82" charset="0"/>
                <a:ea typeface="Canva Student Font"/>
                <a:cs typeface="Canva Student Font"/>
                <a:sym typeface="Canva Student Font"/>
              </a:rPr>
              <a:t>Supply Chain Disruption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791200" y="5879796"/>
            <a:ext cx="9190891" cy="11839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60"/>
              </a:lnSpc>
            </a:pPr>
            <a:r>
              <a:rPr lang="en-US" sz="3400" dirty="0">
                <a:solidFill>
                  <a:srgbClr val="000000"/>
                </a:solidFill>
                <a:latin typeface="Georgia" panose="02040502050405020303" pitchFamily="18" charset="0"/>
                <a:ea typeface="Questrial"/>
                <a:cs typeface="Questrial"/>
                <a:sym typeface="Questrial"/>
              </a:rPr>
              <a:t>Presented by:</a:t>
            </a:r>
          </a:p>
          <a:p>
            <a:pPr algn="ctr">
              <a:lnSpc>
                <a:spcPts val="4760"/>
              </a:lnSpc>
            </a:pPr>
            <a:r>
              <a:rPr lang="en-US" sz="3400" dirty="0">
                <a:solidFill>
                  <a:srgbClr val="000000"/>
                </a:solidFill>
                <a:latin typeface="Georgia" panose="02040502050405020303" pitchFamily="18" charset="0"/>
                <a:ea typeface="Questrial"/>
                <a:cs typeface="Questrial"/>
                <a:sym typeface="Questrial"/>
              </a:rPr>
              <a:t>AARON SAM.AS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-1808387" y="3146429"/>
            <a:ext cx="7591881" cy="7841380"/>
          </a:xfrm>
          <a:custGeom>
            <a:avLst/>
            <a:gdLst/>
            <a:ahLst/>
            <a:cxnLst/>
            <a:rect l="l" t="t" r="r" b="b"/>
            <a:pathLst>
              <a:path w="7591881" h="7841380">
                <a:moveTo>
                  <a:pt x="0" y="0"/>
                </a:moveTo>
                <a:lnTo>
                  <a:pt x="7591882" y="0"/>
                </a:lnTo>
                <a:lnTo>
                  <a:pt x="7591882" y="7841380"/>
                </a:lnTo>
                <a:lnTo>
                  <a:pt x="0" y="78413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1092138">
            <a:off x="1015100" y="-169968"/>
            <a:ext cx="3501384" cy="4369902"/>
          </a:xfrm>
          <a:custGeom>
            <a:avLst/>
            <a:gdLst/>
            <a:ahLst/>
            <a:cxnLst/>
            <a:rect l="l" t="t" r="r" b="b"/>
            <a:pathLst>
              <a:path w="3501384" h="4369902">
                <a:moveTo>
                  <a:pt x="0" y="0"/>
                </a:moveTo>
                <a:lnTo>
                  <a:pt x="3501384" y="0"/>
                </a:lnTo>
                <a:lnTo>
                  <a:pt x="3501384" y="4369902"/>
                </a:lnTo>
                <a:lnTo>
                  <a:pt x="0" y="43699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6966468" y="480610"/>
            <a:ext cx="5534654" cy="1457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159"/>
              </a:lnSpc>
            </a:pPr>
            <a:r>
              <a:rPr lang="en-US" sz="9499" dirty="0">
                <a:solidFill>
                  <a:srgbClr val="000000"/>
                </a:solidFill>
                <a:latin typeface="Calisto MT" panose="02040603050505030304" pitchFamily="18" charset="0"/>
                <a:ea typeface="Twister"/>
                <a:cs typeface="Twister"/>
                <a:sym typeface="Twister"/>
              </a:rPr>
              <a:t>Index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624446" y="2670967"/>
            <a:ext cx="6218698" cy="3154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 algn="l">
              <a:lnSpc>
                <a:spcPts val="4060"/>
              </a:lnSpc>
              <a:buFont typeface="Wingdings" panose="05000000000000000000" pitchFamily="2" charset="2"/>
              <a:buChar char="Ø"/>
            </a:pPr>
            <a:r>
              <a:rPr lang="en-US" sz="3600" dirty="0">
                <a:solidFill>
                  <a:srgbClr val="000000"/>
                </a:solidFill>
                <a:latin typeface="Palatino Linotype" panose="02040502050505030304" pitchFamily="18" charset="0"/>
                <a:ea typeface="Questrial"/>
                <a:cs typeface="Questrial"/>
                <a:sym typeface="Questrial"/>
              </a:rPr>
              <a:t>Supply Chain Disruption</a:t>
            </a:r>
          </a:p>
          <a:p>
            <a:pPr marL="457200" indent="-457200">
              <a:lnSpc>
                <a:spcPts val="4060"/>
              </a:lnSpc>
              <a:buFont typeface="Wingdings" panose="05000000000000000000" pitchFamily="2" charset="2"/>
              <a:buChar char="Ø"/>
            </a:pPr>
            <a:r>
              <a:rPr lang="en-US" sz="3600" dirty="0">
                <a:solidFill>
                  <a:srgbClr val="000000"/>
                </a:solidFill>
                <a:latin typeface="Palatino Linotype" panose="02040502050505030304" pitchFamily="18" charset="0"/>
                <a:ea typeface="Questrial"/>
                <a:cs typeface="Questrial"/>
                <a:sym typeface="Questrial"/>
              </a:rPr>
              <a:t>objectives</a:t>
            </a:r>
          </a:p>
          <a:p>
            <a:pPr marL="457200" indent="-457200">
              <a:lnSpc>
                <a:spcPts val="4060"/>
              </a:lnSpc>
              <a:buFont typeface="Wingdings" panose="05000000000000000000" pitchFamily="2" charset="2"/>
              <a:buChar char="Ø"/>
            </a:pPr>
            <a:r>
              <a:rPr lang="en-US" sz="3600" dirty="0">
                <a:solidFill>
                  <a:srgbClr val="000000"/>
                </a:solidFill>
                <a:latin typeface="Palatino Linotype" panose="02040502050505030304" pitchFamily="18" charset="0"/>
                <a:ea typeface="Questrial"/>
                <a:cs typeface="Questrial"/>
                <a:sym typeface="Questrial"/>
              </a:rPr>
              <a:t>Milestones</a:t>
            </a:r>
          </a:p>
          <a:p>
            <a:pPr marL="457200" indent="-457200">
              <a:lnSpc>
                <a:spcPts val="4060"/>
              </a:lnSpc>
              <a:buFont typeface="Wingdings" panose="05000000000000000000" pitchFamily="2" charset="2"/>
              <a:buChar char="Ø"/>
            </a:pPr>
            <a:r>
              <a:rPr lang="en-US" sz="3600" dirty="0">
                <a:solidFill>
                  <a:srgbClr val="000000"/>
                </a:solidFill>
                <a:latin typeface="Palatino Linotype" panose="02040502050505030304" pitchFamily="18" charset="0"/>
                <a:ea typeface="Questrial"/>
                <a:cs typeface="Questrial"/>
                <a:sym typeface="Questrial"/>
              </a:rPr>
              <a:t>Flow diagram</a:t>
            </a:r>
          </a:p>
          <a:p>
            <a:pPr marL="457200" indent="-457200">
              <a:lnSpc>
                <a:spcPts val="4060"/>
              </a:lnSpc>
              <a:buFont typeface="Wingdings" panose="05000000000000000000" pitchFamily="2" charset="2"/>
              <a:buChar char="Ø"/>
            </a:pPr>
            <a:r>
              <a:rPr lang="en-US" sz="3600" dirty="0">
                <a:solidFill>
                  <a:srgbClr val="000000"/>
                </a:solidFill>
                <a:latin typeface="Palatino Linotype" panose="02040502050505030304" pitchFamily="18" charset="0"/>
                <a:ea typeface="Questrial"/>
                <a:cs typeface="Questrial"/>
                <a:sym typeface="Questrial"/>
              </a:rPr>
              <a:t>Results</a:t>
            </a:r>
          </a:p>
          <a:p>
            <a:pPr marL="457200" indent="-457200">
              <a:lnSpc>
                <a:spcPts val="4060"/>
              </a:lnSpc>
              <a:buFont typeface="Wingdings" panose="05000000000000000000" pitchFamily="2" charset="2"/>
              <a:buChar char="Ø"/>
            </a:pPr>
            <a:r>
              <a:rPr lang="en-US" sz="3600" dirty="0">
                <a:solidFill>
                  <a:srgbClr val="000000"/>
                </a:solidFill>
                <a:latin typeface="Palatino Linotype" panose="02040502050505030304" pitchFamily="18" charset="0"/>
                <a:ea typeface="Questrial"/>
                <a:cs typeface="Questrial"/>
                <a:sym typeface="Questrial"/>
              </a:rPr>
              <a:t>Future use case</a:t>
            </a:r>
          </a:p>
        </p:txBody>
      </p:sp>
      <p:sp>
        <p:nvSpPr>
          <p:cNvPr id="19" name="Freeform 19"/>
          <p:cNvSpPr/>
          <p:nvPr/>
        </p:nvSpPr>
        <p:spPr>
          <a:xfrm>
            <a:off x="14356192" y="-2022514"/>
            <a:ext cx="5125736" cy="5695263"/>
          </a:xfrm>
          <a:custGeom>
            <a:avLst/>
            <a:gdLst/>
            <a:ahLst/>
            <a:cxnLst/>
            <a:rect l="l" t="t" r="r" b="b"/>
            <a:pathLst>
              <a:path w="5125736" h="5695263">
                <a:moveTo>
                  <a:pt x="0" y="0"/>
                </a:moveTo>
                <a:lnTo>
                  <a:pt x="5125736" y="0"/>
                </a:lnTo>
                <a:lnTo>
                  <a:pt x="5125736" y="5695263"/>
                </a:lnTo>
                <a:lnTo>
                  <a:pt x="0" y="569526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893084">
            <a:off x="-343433" y="-2092184"/>
            <a:ext cx="6715726" cy="6936430"/>
          </a:xfrm>
          <a:custGeom>
            <a:avLst/>
            <a:gdLst/>
            <a:ahLst/>
            <a:cxnLst/>
            <a:rect l="l" t="t" r="r" b="b"/>
            <a:pathLst>
              <a:path w="6715726" h="6936430">
                <a:moveTo>
                  <a:pt x="0" y="0"/>
                </a:moveTo>
                <a:lnTo>
                  <a:pt x="6715725" y="0"/>
                </a:lnTo>
                <a:lnTo>
                  <a:pt x="6715725" y="6936431"/>
                </a:lnTo>
                <a:lnTo>
                  <a:pt x="0" y="693643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0800000">
            <a:off x="-838200" y="-1638505"/>
            <a:ext cx="4486062" cy="5293288"/>
          </a:xfrm>
          <a:custGeom>
            <a:avLst/>
            <a:gdLst/>
            <a:ahLst/>
            <a:cxnLst/>
            <a:rect l="l" t="t" r="r" b="b"/>
            <a:pathLst>
              <a:path w="4486062" h="5293288">
                <a:moveTo>
                  <a:pt x="0" y="0"/>
                </a:moveTo>
                <a:lnTo>
                  <a:pt x="4486061" y="0"/>
                </a:lnTo>
                <a:lnTo>
                  <a:pt x="4486061" y="5293288"/>
                </a:lnTo>
                <a:lnTo>
                  <a:pt x="0" y="52932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7716179">
            <a:off x="15658628" y="7006715"/>
            <a:ext cx="3201345" cy="4503170"/>
          </a:xfrm>
          <a:custGeom>
            <a:avLst/>
            <a:gdLst/>
            <a:ahLst/>
            <a:cxnLst/>
            <a:rect l="l" t="t" r="r" b="b"/>
            <a:pathLst>
              <a:path w="3201345" h="4503170">
                <a:moveTo>
                  <a:pt x="0" y="0"/>
                </a:moveTo>
                <a:lnTo>
                  <a:pt x="3201344" y="0"/>
                </a:lnTo>
                <a:lnTo>
                  <a:pt x="3201344" y="4503170"/>
                </a:lnTo>
                <a:lnTo>
                  <a:pt x="0" y="45031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4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33855" y="7869213"/>
            <a:ext cx="2785137" cy="2778174"/>
          </a:xfrm>
          <a:custGeom>
            <a:avLst/>
            <a:gdLst/>
            <a:ahLst/>
            <a:cxnLst/>
            <a:rect l="l" t="t" r="r" b="b"/>
            <a:pathLst>
              <a:path w="2785137" h="2778174">
                <a:moveTo>
                  <a:pt x="0" y="0"/>
                </a:moveTo>
                <a:lnTo>
                  <a:pt x="2785137" y="0"/>
                </a:lnTo>
                <a:lnTo>
                  <a:pt x="2785137" y="2778174"/>
                </a:lnTo>
                <a:lnTo>
                  <a:pt x="0" y="277817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2000"/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4876800" y="565829"/>
            <a:ext cx="11849040" cy="13888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2159"/>
              </a:lnSpc>
            </a:pPr>
            <a:r>
              <a:rPr lang="en-US" sz="7200" dirty="0">
                <a:solidFill>
                  <a:srgbClr val="000000"/>
                </a:solidFill>
                <a:latin typeface="Sitka Heading Semibold" pitchFamily="2" charset="0"/>
                <a:ea typeface="Twister"/>
                <a:cs typeface="Twister"/>
                <a:sym typeface="Twister"/>
              </a:rPr>
              <a:t>Supply chain disruption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369972" y="2837414"/>
            <a:ext cx="12877800" cy="60016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just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rgbClr val="000000"/>
                </a:solidFill>
                <a:latin typeface="Palatino Linotype" panose="02040502050505030304" pitchFamily="18" charset="0"/>
                <a:ea typeface="One Little Font"/>
                <a:cs typeface="One Little Font"/>
                <a:sym typeface="One Little Font"/>
              </a:rPr>
              <a:t>Supply Chain Disruption Prediction refers to the process of using data-driven techniques, such as machine learning, to assess potential risks and interruptions in the supply chain. </a:t>
            </a:r>
          </a:p>
          <a:p>
            <a:pPr algn="just">
              <a:spcBef>
                <a:spcPct val="0"/>
              </a:spcBef>
            </a:pPr>
            <a:endParaRPr lang="en-US" sz="2600" dirty="0">
              <a:solidFill>
                <a:srgbClr val="000000"/>
              </a:solidFill>
              <a:latin typeface="Palatino Linotype" panose="02040502050505030304" pitchFamily="18" charset="0"/>
              <a:ea typeface="One Little Font"/>
              <a:cs typeface="One Little Font"/>
              <a:sym typeface="One Little Font"/>
            </a:endParaRPr>
          </a:p>
          <a:p>
            <a:pPr marL="457200" indent="-457200" algn="just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600" dirty="0">
                <a:latin typeface="Palatino Linotype" panose="02040502050505030304" pitchFamily="18" charset="0"/>
              </a:rPr>
              <a:t>Businesses face unexpected disruptions due to global events, transportation delays, and supplier issues, leading to inventory shortages or overstocking.</a:t>
            </a:r>
          </a:p>
          <a:p>
            <a:pPr algn="just">
              <a:spcBef>
                <a:spcPct val="0"/>
              </a:spcBef>
            </a:pPr>
            <a:endParaRPr lang="en-US" sz="2600" dirty="0">
              <a:solidFill>
                <a:srgbClr val="000000"/>
              </a:solidFill>
              <a:latin typeface="Palatino Linotype" panose="02040502050505030304" pitchFamily="18" charset="0"/>
              <a:sym typeface="One Little Font"/>
            </a:endParaRPr>
          </a:p>
          <a:p>
            <a:pPr marL="457200" indent="-457200" algn="just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600" dirty="0">
                <a:latin typeface="Palatino Linotype" panose="02040502050505030304" pitchFamily="18" charset="0"/>
              </a:rPr>
              <a:t>Without predictive insights, companies struggle to optimize inventory levels, resulting in financial losses and operational inefficiencies.</a:t>
            </a:r>
          </a:p>
          <a:p>
            <a:pPr algn="just">
              <a:spcBef>
                <a:spcPct val="0"/>
              </a:spcBef>
            </a:pPr>
            <a:endParaRPr lang="en-US" sz="2600" dirty="0">
              <a:solidFill>
                <a:srgbClr val="000000"/>
              </a:solidFill>
              <a:latin typeface="Palatino Linotype" panose="02040502050505030304" pitchFamily="18" charset="0"/>
              <a:sym typeface="One Little Font"/>
            </a:endParaRPr>
          </a:p>
          <a:p>
            <a:pPr marL="457200" indent="-457200" algn="just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600" dirty="0">
                <a:latin typeface="Palatino Linotype" panose="02040502050505030304" pitchFamily="18" charset="0"/>
              </a:rPr>
              <a:t>The system analyzes global data (news, supplier reports, transportation trends) using NLP and machine learning to forecast supply chain risks.</a:t>
            </a:r>
          </a:p>
          <a:p>
            <a:pPr algn="just">
              <a:spcBef>
                <a:spcPct val="0"/>
              </a:spcBef>
            </a:pPr>
            <a:endParaRPr lang="en-US" sz="2600" dirty="0">
              <a:solidFill>
                <a:srgbClr val="000000"/>
              </a:solidFill>
              <a:latin typeface="Palatino Linotype" panose="02040502050505030304" pitchFamily="18" charset="0"/>
              <a:sym typeface="One Little Font"/>
            </a:endParaRPr>
          </a:p>
          <a:p>
            <a:pPr marL="457200" indent="-457200" algn="just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600" dirty="0">
                <a:latin typeface="Palatino Linotype" panose="02040502050505030304" pitchFamily="18" charset="0"/>
              </a:rPr>
              <a:t>Integrating with ERP systems, the model dynamically adjusts stock levels and triggers real-time alerts via Slack or Email for proactive decision-making.</a:t>
            </a:r>
            <a:endParaRPr lang="en-US" sz="2600" dirty="0">
              <a:solidFill>
                <a:srgbClr val="000000"/>
              </a:solidFill>
              <a:latin typeface="Palatino Linotype" panose="02040502050505030304" pitchFamily="18" charset="0"/>
              <a:ea typeface="One Little Font"/>
              <a:cs typeface="One Little Font"/>
              <a:sym typeface="One Little Fon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 rot="2893084">
            <a:off x="13429073" y="-3277715"/>
            <a:ext cx="6715726" cy="6936430"/>
          </a:xfrm>
          <a:custGeom>
            <a:avLst/>
            <a:gdLst/>
            <a:ahLst/>
            <a:cxnLst/>
            <a:rect l="l" t="t" r="r" b="b"/>
            <a:pathLst>
              <a:path w="6715726" h="6936430">
                <a:moveTo>
                  <a:pt x="0" y="0"/>
                </a:moveTo>
                <a:lnTo>
                  <a:pt x="6715725" y="0"/>
                </a:lnTo>
                <a:lnTo>
                  <a:pt x="6715725" y="6936431"/>
                </a:lnTo>
                <a:lnTo>
                  <a:pt x="0" y="693643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6781800" y="190500"/>
            <a:ext cx="5693860" cy="12316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08"/>
              </a:lnSpc>
            </a:pPr>
            <a:r>
              <a:rPr lang="en-US" sz="8053" dirty="0">
                <a:solidFill>
                  <a:srgbClr val="000000"/>
                </a:solidFill>
                <a:latin typeface="Sitka Heading Semibold" pitchFamily="2" charset="0"/>
                <a:ea typeface="Twister"/>
                <a:cs typeface="Twister"/>
                <a:sym typeface="Twister"/>
              </a:rPr>
              <a:t>Milestones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71754" y="7252064"/>
            <a:ext cx="4010958" cy="373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109"/>
              </a:lnSpc>
              <a:spcBef>
                <a:spcPct val="0"/>
              </a:spcBef>
            </a:pPr>
            <a:endParaRPr lang="en-US" sz="2220" dirty="0">
              <a:solidFill>
                <a:srgbClr val="000000"/>
              </a:solidFill>
              <a:latin typeface="Palatino Linotype" panose="02040502050505030304" pitchFamily="18" charset="0"/>
              <a:ea typeface="Questrial"/>
              <a:cs typeface="Questrial"/>
              <a:sym typeface="Questrial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EF92398-0DFF-49A3-7E84-FFAF21339632}"/>
              </a:ext>
            </a:extLst>
          </p:cNvPr>
          <p:cNvSpPr/>
          <p:nvPr/>
        </p:nvSpPr>
        <p:spPr>
          <a:xfrm>
            <a:off x="1475442" y="1943100"/>
            <a:ext cx="4010958" cy="152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>
                <a:solidFill>
                  <a:srgbClr val="FFFF00"/>
                </a:solidFill>
              </a:rPr>
              <a:t>Milestone-1</a:t>
            </a:r>
          </a:p>
          <a:p>
            <a:pPr algn="ctr"/>
            <a:r>
              <a:rPr lang="en-US" sz="2200" dirty="0"/>
              <a:t>Start gathering preliminary data</a:t>
            </a:r>
          </a:p>
          <a:p>
            <a:pPr algn="ctr"/>
            <a:r>
              <a:rPr lang="en-US" sz="2200" dirty="0"/>
              <a:t>from press reports, supplier details.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1895992-C39E-7D91-17BA-A1A4ED9E6FEE}"/>
              </a:ext>
            </a:extLst>
          </p:cNvPr>
          <p:cNvSpPr/>
          <p:nvPr/>
        </p:nvSpPr>
        <p:spPr>
          <a:xfrm>
            <a:off x="5361642" y="3592906"/>
            <a:ext cx="4010958" cy="155059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>
                <a:solidFill>
                  <a:srgbClr val="FFFF00"/>
                </a:solidFill>
              </a:rPr>
              <a:t>Milestone-2</a:t>
            </a:r>
          </a:p>
          <a:p>
            <a:pPr algn="ctr"/>
            <a:r>
              <a:rPr lang="en-US" sz="2200" dirty="0"/>
              <a:t>Compile information about the</a:t>
            </a:r>
          </a:p>
          <a:p>
            <a:pPr algn="ctr"/>
            <a:r>
              <a:rPr lang="en-US" sz="2200" dirty="0"/>
              <a:t>worldwide supply chain in an</a:t>
            </a:r>
          </a:p>
          <a:p>
            <a:pPr algn="ctr"/>
            <a:r>
              <a:rPr lang="en-US" sz="2200" dirty="0"/>
              <a:t>organized manner for analysis.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F467B10-FADA-A75C-1EE5-4B0A13F9732F}"/>
              </a:ext>
            </a:extLst>
          </p:cNvPr>
          <p:cNvSpPr/>
          <p:nvPr/>
        </p:nvSpPr>
        <p:spPr>
          <a:xfrm>
            <a:off x="9110133" y="5281726"/>
            <a:ext cx="4010958" cy="152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>
                <a:solidFill>
                  <a:srgbClr val="FFFF00"/>
                </a:solidFill>
              </a:rPr>
              <a:t>Milestone-3</a:t>
            </a:r>
          </a:p>
          <a:p>
            <a:pPr algn="ctr"/>
            <a:r>
              <a:rPr lang="en-US" sz="2200" dirty="0"/>
              <a:t>Create predictive models with</a:t>
            </a:r>
          </a:p>
          <a:p>
            <a:pPr algn="ctr"/>
            <a:r>
              <a:rPr lang="en-US" sz="2200" dirty="0"/>
              <a:t>previous data to foresee supply</a:t>
            </a:r>
          </a:p>
          <a:p>
            <a:pPr algn="ctr"/>
            <a:r>
              <a:rPr lang="en-US" sz="2200" dirty="0"/>
              <a:t>chain issues in the future..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97198A9-B610-D193-AC07-35FF0F4398B3}"/>
              </a:ext>
            </a:extLst>
          </p:cNvPr>
          <p:cNvSpPr/>
          <p:nvPr/>
        </p:nvSpPr>
        <p:spPr>
          <a:xfrm>
            <a:off x="12475660" y="6943952"/>
            <a:ext cx="4010958" cy="204433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>
                <a:solidFill>
                  <a:srgbClr val="FFFF00"/>
                </a:solidFill>
              </a:rPr>
              <a:t>Milestone-4</a:t>
            </a:r>
          </a:p>
          <a:p>
            <a:pPr algn="ctr"/>
            <a:r>
              <a:rPr lang="en-US" sz="2200" dirty="0"/>
              <a:t>To instantly alert teams to</a:t>
            </a:r>
          </a:p>
          <a:p>
            <a:pPr algn="ctr"/>
            <a:r>
              <a:rPr lang="en-US" sz="2200" dirty="0"/>
              <a:t>important disruptions or necessary</a:t>
            </a:r>
          </a:p>
          <a:p>
            <a:pPr algn="ctr"/>
            <a:r>
              <a:rPr lang="en-US" sz="2200" dirty="0"/>
              <a:t>stock modifications, integrate the</a:t>
            </a:r>
          </a:p>
          <a:p>
            <a:pPr algn="ctr"/>
            <a:r>
              <a:rPr lang="en-US" sz="2200" dirty="0"/>
              <a:t>system with Slack or email.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444067" y="1684867"/>
            <a:ext cx="7696236" cy="8153400"/>
          </a:xfrm>
          <a:custGeom>
            <a:avLst/>
            <a:gdLst>
              <a:gd name="connsiteX0" fmla="*/ 0 w 7990542"/>
              <a:gd name="connsiteY0" fmla="*/ 0 h 7481848"/>
              <a:gd name="connsiteX1" fmla="*/ 7990541 w 7990542"/>
              <a:gd name="connsiteY1" fmla="*/ 0 h 7481848"/>
              <a:gd name="connsiteX2" fmla="*/ 5525703 w 7990542"/>
              <a:gd name="connsiteY2" fmla="*/ 3041686 h 7481848"/>
              <a:gd name="connsiteX3" fmla="*/ 7990541 w 7990542"/>
              <a:gd name="connsiteY3" fmla="*/ 7481848 h 7481848"/>
              <a:gd name="connsiteX4" fmla="*/ 0 w 7990542"/>
              <a:gd name="connsiteY4" fmla="*/ 7481848 h 7481848"/>
              <a:gd name="connsiteX5" fmla="*/ 0 w 7990542"/>
              <a:gd name="connsiteY5" fmla="*/ 0 h 7481848"/>
              <a:gd name="connsiteX0" fmla="*/ 0 w 7990541"/>
              <a:gd name="connsiteY0" fmla="*/ 0 h 7481848"/>
              <a:gd name="connsiteX1" fmla="*/ 5643669 w 7990541"/>
              <a:gd name="connsiteY1" fmla="*/ 0 h 7481848"/>
              <a:gd name="connsiteX2" fmla="*/ 5525703 w 7990541"/>
              <a:gd name="connsiteY2" fmla="*/ 3041686 h 7481848"/>
              <a:gd name="connsiteX3" fmla="*/ 7990541 w 7990541"/>
              <a:gd name="connsiteY3" fmla="*/ 7481848 h 7481848"/>
              <a:gd name="connsiteX4" fmla="*/ 0 w 7990541"/>
              <a:gd name="connsiteY4" fmla="*/ 7481848 h 7481848"/>
              <a:gd name="connsiteX5" fmla="*/ 0 w 7990541"/>
              <a:gd name="connsiteY5" fmla="*/ 0 h 7481848"/>
              <a:gd name="connsiteX0" fmla="*/ 0 w 5643695"/>
              <a:gd name="connsiteY0" fmla="*/ 0 h 7481848"/>
              <a:gd name="connsiteX1" fmla="*/ 5643669 w 5643695"/>
              <a:gd name="connsiteY1" fmla="*/ 0 h 7481848"/>
              <a:gd name="connsiteX2" fmla="*/ 5525703 w 5643695"/>
              <a:gd name="connsiteY2" fmla="*/ 3041686 h 7481848"/>
              <a:gd name="connsiteX3" fmla="*/ 5618834 w 5643695"/>
              <a:gd name="connsiteY3" fmla="*/ 7481848 h 7481848"/>
              <a:gd name="connsiteX4" fmla="*/ 0 w 5643695"/>
              <a:gd name="connsiteY4" fmla="*/ 7481848 h 7481848"/>
              <a:gd name="connsiteX5" fmla="*/ 0 w 5643695"/>
              <a:gd name="connsiteY5" fmla="*/ 0 h 7481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43695" h="7481848">
                <a:moveTo>
                  <a:pt x="0" y="0"/>
                </a:moveTo>
                <a:lnTo>
                  <a:pt x="5643669" y="0"/>
                </a:lnTo>
                <a:cubicBezTo>
                  <a:pt x="5645738" y="956920"/>
                  <a:pt x="5523634" y="2084766"/>
                  <a:pt x="5525703" y="3041686"/>
                </a:cubicBezTo>
                <a:lnTo>
                  <a:pt x="5618834" y="7481848"/>
                </a:lnTo>
                <a:lnTo>
                  <a:pt x="0" y="74818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958" r="-4760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5410200" y="419100"/>
            <a:ext cx="6104445" cy="7999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655"/>
              </a:lnSpc>
              <a:spcBef>
                <a:spcPct val="0"/>
              </a:spcBef>
            </a:pPr>
            <a:r>
              <a:rPr lang="en-US" sz="5199" dirty="0">
                <a:solidFill>
                  <a:srgbClr val="000000"/>
                </a:solidFill>
                <a:latin typeface="Sitka Heading Semibold" pitchFamily="2" charset="0"/>
                <a:ea typeface="Bright Sunshine Caps"/>
                <a:cs typeface="Bright Sunshine Caps"/>
                <a:sym typeface="Bright Sunshine Caps"/>
              </a:rPr>
              <a:t>Flow Diagram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687980" y="1825767"/>
            <a:ext cx="12912040" cy="5527533"/>
          </a:xfrm>
          <a:custGeom>
            <a:avLst/>
            <a:gdLst/>
            <a:ahLst/>
            <a:cxnLst/>
            <a:rect l="l" t="t" r="r" b="b"/>
            <a:pathLst>
              <a:path w="12912040" h="5527533">
                <a:moveTo>
                  <a:pt x="0" y="0"/>
                </a:moveTo>
                <a:lnTo>
                  <a:pt x="12912040" y="0"/>
                </a:lnTo>
                <a:lnTo>
                  <a:pt x="12912040" y="5527534"/>
                </a:lnTo>
                <a:lnTo>
                  <a:pt x="0" y="552753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TextBox 3"/>
          <p:cNvSpPr txBox="1"/>
          <p:nvPr/>
        </p:nvSpPr>
        <p:spPr>
          <a:xfrm>
            <a:off x="6934200" y="571500"/>
            <a:ext cx="3132535" cy="9200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679"/>
              </a:lnSpc>
              <a:spcBef>
                <a:spcPct val="0"/>
              </a:spcBef>
            </a:pPr>
            <a:r>
              <a:rPr lang="en-US" sz="5999" dirty="0">
                <a:solidFill>
                  <a:srgbClr val="000000"/>
                </a:solidFill>
                <a:latin typeface="Sitka Banner Semibold" pitchFamily="2" charset="0"/>
                <a:ea typeface="Twister"/>
                <a:cs typeface="Twister"/>
                <a:sym typeface="Twister"/>
              </a:rPr>
              <a:t>Result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1F0AE4-BC33-DF25-3076-EC220AD30FF4}"/>
              </a:ext>
            </a:extLst>
          </p:cNvPr>
          <p:cNvSpPr txBox="1"/>
          <p:nvPr/>
        </p:nvSpPr>
        <p:spPr>
          <a:xfrm>
            <a:off x="4953000" y="7658100"/>
            <a:ext cx="80811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latin typeface="Palatino Linotype" panose="02040502050505030304" pitchFamily="18" charset="0"/>
              </a:rPr>
              <a:t>Receive email once risk factor detected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040505" y="2145304"/>
            <a:ext cx="10206989" cy="7112996"/>
          </a:xfrm>
          <a:custGeom>
            <a:avLst/>
            <a:gdLst/>
            <a:ahLst/>
            <a:cxnLst/>
            <a:rect l="l" t="t" r="r" b="b"/>
            <a:pathLst>
              <a:path w="10206989" h="7112996">
                <a:moveTo>
                  <a:pt x="0" y="0"/>
                </a:moveTo>
                <a:lnTo>
                  <a:pt x="10206990" y="0"/>
                </a:lnTo>
                <a:lnTo>
                  <a:pt x="10206990" y="7112996"/>
                </a:lnTo>
                <a:lnTo>
                  <a:pt x="0" y="71129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6553201" y="548068"/>
            <a:ext cx="3536760" cy="9200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679"/>
              </a:lnSpc>
              <a:spcBef>
                <a:spcPct val="0"/>
              </a:spcBef>
            </a:pPr>
            <a:r>
              <a:rPr lang="en-US" sz="5999" dirty="0">
                <a:solidFill>
                  <a:srgbClr val="000000"/>
                </a:solidFill>
                <a:latin typeface="Sitka Banner Semibold" pitchFamily="2" charset="0"/>
                <a:ea typeface="Twister"/>
                <a:cs typeface="Twister"/>
                <a:sym typeface="Twister"/>
              </a:rPr>
              <a:t>Dashboard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893084">
            <a:off x="-1699602" y="-3173392"/>
            <a:ext cx="6715726" cy="6936430"/>
          </a:xfrm>
          <a:custGeom>
            <a:avLst/>
            <a:gdLst/>
            <a:ahLst/>
            <a:cxnLst/>
            <a:rect l="l" t="t" r="r" b="b"/>
            <a:pathLst>
              <a:path w="6715726" h="6936430">
                <a:moveTo>
                  <a:pt x="0" y="0"/>
                </a:moveTo>
                <a:lnTo>
                  <a:pt x="6715725" y="0"/>
                </a:lnTo>
                <a:lnTo>
                  <a:pt x="6715725" y="6936431"/>
                </a:lnTo>
                <a:lnTo>
                  <a:pt x="0" y="693643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0800000">
            <a:off x="13784353" y="-876300"/>
            <a:ext cx="4486062" cy="5293288"/>
          </a:xfrm>
          <a:custGeom>
            <a:avLst/>
            <a:gdLst/>
            <a:ahLst/>
            <a:cxnLst/>
            <a:rect l="l" t="t" r="r" b="b"/>
            <a:pathLst>
              <a:path w="4486062" h="5293288">
                <a:moveTo>
                  <a:pt x="0" y="0"/>
                </a:moveTo>
                <a:lnTo>
                  <a:pt x="4486061" y="0"/>
                </a:lnTo>
                <a:lnTo>
                  <a:pt x="4486061" y="5293288"/>
                </a:lnTo>
                <a:lnTo>
                  <a:pt x="0" y="52932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7716179">
            <a:off x="15658628" y="7006715"/>
            <a:ext cx="3201345" cy="4503170"/>
          </a:xfrm>
          <a:custGeom>
            <a:avLst/>
            <a:gdLst/>
            <a:ahLst/>
            <a:cxnLst/>
            <a:rect l="l" t="t" r="r" b="b"/>
            <a:pathLst>
              <a:path w="3201345" h="4503170">
                <a:moveTo>
                  <a:pt x="0" y="0"/>
                </a:moveTo>
                <a:lnTo>
                  <a:pt x="3201344" y="0"/>
                </a:lnTo>
                <a:lnTo>
                  <a:pt x="3201344" y="4503170"/>
                </a:lnTo>
                <a:lnTo>
                  <a:pt x="0" y="45031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4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33855" y="7869213"/>
            <a:ext cx="2785137" cy="2778174"/>
          </a:xfrm>
          <a:custGeom>
            <a:avLst/>
            <a:gdLst/>
            <a:ahLst/>
            <a:cxnLst/>
            <a:rect l="l" t="t" r="r" b="b"/>
            <a:pathLst>
              <a:path w="2785137" h="2778174">
                <a:moveTo>
                  <a:pt x="0" y="0"/>
                </a:moveTo>
                <a:lnTo>
                  <a:pt x="2785137" y="0"/>
                </a:lnTo>
                <a:lnTo>
                  <a:pt x="2785137" y="2778174"/>
                </a:lnTo>
                <a:lnTo>
                  <a:pt x="0" y="277817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2000"/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6070993" y="866457"/>
            <a:ext cx="9486840" cy="13888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2159"/>
              </a:lnSpc>
            </a:pPr>
            <a:r>
              <a:rPr lang="en-US" sz="7200" dirty="0">
                <a:solidFill>
                  <a:srgbClr val="000000"/>
                </a:solidFill>
                <a:latin typeface="Sitka Banner Semibold" pitchFamily="2" charset="0"/>
                <a:ea typeface="Twister"/>
                <a:cs typeface="Twister"/>
                <a:sym typeface="Twister"/>
              </a:rPr>
              <a:t>Future Use Case</a:t>
            </a: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B7020614-21D2-8C97-935C-177931CEA5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2853342"/>
            <a:ext cx="15468600" cy="5926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marR="0" lvl="0" indent="-45720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alatino Linotype" panose="02040502050505030304" pitchFamily="18" charset="0"/>
              </a:rPr>
              <a:t>Integrate IoT sensors to provide live data for accurate risk prediction.</a:t>
            </a:r>
          </a:p>
          <a:p>
            <a:pPr marL="457200" marR="0" lvl="0" indent="-45720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alatino Linotype" panose="02040502050505030304" pitchFamily="18" charset="0"/>
              </a:rPr>
              <a:t>Connect with logistics and supplier systems to auto-adjust inventory and reroute shipments.</a:t>
            </a:r>
          </a:p>
          <a:p>
            <a:pPr marL="457200" marR="0" lvl="0" indent="-45720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alatino Linotype" panose="02040502050505030304" pitchFamily="18" charset="0"/>
              </a:rPr>
              <a:t>Use advanced ML models for predictive analytics and proactive disruption management.</a:t>
            </a:r>
          </a:p>
          <a:p>
            <a:pPr marL="457200" marR="0" lvl="0" indent="-45720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alatino Linotype" panose="02040502050505030304" pitchFamily="18" charset="0"/>
              </a:rPr>
              <a:t>Enhance security and traceability in supply chain operations.</a:t>
            </a:r>
          </a:p>
          <a:p>
            <a:pPr marL="457200" marR="0" lvl="0" indent="-45720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alatino Linotype" panose="02040502050505030304" pitchFamily="18" charset="0"/>
              </a:rPr>
              <a:t>Incorporate external factors like weather, economic conditions, and geopolitical events.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</TotalTime>
  <Words>281</Words>
  <Application>Microsoft Office PowerPoint</Application>
  <PresentationFormat>Custom</PresentationFormat>
  <Paragraphs>47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8" baseType="lpstr">
      <vt:lpstr>Georgia</vt:lpstr>
      <vt:lpstr>Calibri</vt:lpstr>
      <vt:lpstr>Calisto MT</vt:lpstr>
      <vt:lpstr>Wingdings</vt:lpstr>
      <vt:lpstr>Algerian</vt:lpstr>
      <vt:lpstr>Sitka Banner Semibold</vt:lpstr>
      <vt:lpstr>Palatino Linotype</vt:lpstr>
      <vt:lpstr>Arial</vt:lpstr>
      <vt:lpstr>Sitka Heading Semibold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Aaron sam.AS</dc:title>
  <cp:lastModifiedBy>Administrator</cp:lastModifiedBy>
  <cp:revision>12</cp:revision>
  <dcterms:created xsi:type="dcterms:W3CDTF">2006-08-16T00:00:00Z</dcterms:created>
  <dcterms:modified xsi:type="dcterms:W3CDTF">2025-01-30T16:31:19Z</dcterms:modified>
  <dc:identifier>DAGdrEKDozA</dc:identifier>
</cp:coreProperties>
</file>